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notesMasterIdLst>
    <p:notesMasterId r:id="rId28"/>
  </p:notesMasterIdLst>
  <p:handoutMasterIdLst>
    <p:handoutMasterId r:id="rId29"/>
  </p:handoutMasterIdLst>
  <p:sldIdLst>
    <p:sldId id="256" r:id="rId2"/>
    <p:sldId id="278" r:id="rId3"/>
    <p:sldId id="279" r:id="rId4"/>
    <p:sldId id="269" r:id="rId5"/>
    <p:sldId id="270" r:id="rId6"/>
    <p:sldId id="271" r:id="rId7"/>
    <p:sldId id="281" r:id="rId8"/>
    <p:sldId id="272" r:id="rId9"/>
    <p:sldId id="284" r:id="rId10"/>
    <p:sldId id="273" r:id="rId11"/>
    <p:sldId id="274" r:id="rId12"/>
    <p:sldId id="282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80" r:id="rId26"/>
    <p:sldId id="283" r:id="rId27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2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86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29ABE0-D9F3-4277-9C51-E10B15DED31F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880A6-490C-4073-B631-42A1972C6D89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81536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A1DE6A-2893-4B4A-AD57-95916BC3DF47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4DF7C8-5CCE-47B2-BB3C-13F381B9C1CA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2008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EBB8-2F70-49ED-B115-D36025429EDF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EC6A6-A874-47BB-AD3F-AD25C70F18A7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51" y="156566"/>
            <a:ext cx="5736756" cy="9488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EBB8-2F70-49ED-B115-D36025429EDF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EC6A6-A874-47BB-AD3F-AD25C70F18A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EBB8-2F70-49ED-B115-D36025429EDF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EC6A6-A874-47BB-AD3F-AD25C70F18A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51" y="156566"/>
            <a:ext cx="5736756" cy="94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66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EBB8-2F70-49ED-B115-D36025429EDF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EC6A6-A874-47BB-AD3F-AD25C70F18A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EBB8-2F70-49ED-B115-D36025429EDF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EC6A6-A874-47BB-AD3F-AD25C70F18A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EBB8-2F70-49ED-B115-D36025429EDF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EC6A6-A874-47BB-AD3F-AD25C70F18A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EBB8-2F70-49ED-B115-D36025429EDF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EC6A6-A874-47BB-AD3F-AD25C70F18A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EBB8-2F70-49ED-B115-D36025429EDF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EC6A6-A874-47BB-AD3F-AD25C70F18A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EBB8-2F70-49ED-B115-D36025429EDF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EC6A6-A874-47BB-AD3F-AD25C70F18A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EBB8-2F70-49ED-B115-D36025429EDF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EC6A6-A874-47BB-AD3F-AD25C70F18A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EBB8-2F70-49ED-B115-D36025429EDF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EC6A6-A874-47BB-AD3F-AD25C70F18A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03EBB8-2F70-49ED-B115-D36025429EDF}" type="datetimeFigureOut">
              <a:rPr lang="pt-BR" smtClean="0"/>
              <a:pPr/>
              <a:t>26/09/2017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5EC6A6-A874-47BB-AD3F-AD25C70F18A7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51" y="156566"/>
            <a:ext cx="5736756" cy="9488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69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04391" y="980728"/>
            <a:ext cx="7784033" cy="2880320"/>
          </a:xfrm>
          <a:effectLst/>
        </p:spPr>
        <p:txBody>
          <a:bodyPr>
            <a:normAutofit/>
          </a:bodyPr>
          <a:lstStyle/>
          <a:p>
            <a:r>
              <a:rPr lang="pt-BR" sz="5000" b="1" dirty="0">
                <a:latin typeface="Times New Roman" pitchFamily="18" charset="0"/>
                <a:cs typeface="Times New Roman" pitchFamily="18" charset="0"/>
              </a:rPr>
              <a:t>Plano Anual de Fiscalização 2017 - Receita Federal do Brasil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75656" y="4149080"/>
            <a:ext cx="6400800" cy="17526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t-BR" b="1" dirty="0">
                <a:solidFill>
                  <a:schemeClr val="tx1"/>
                </a:solidFill>
              </a:rPr>
              <a:t>Realização: </a:t>
            </a:r>
            <a:r>
              <a:rPr lang="pt-BR" dirty="0">
                <a:solidFill>
                  <a:schemeClr val="tx1"/>
                </a:solidFill>
              </a:rPr>
              <a:t>GT Tributário – Conselho Regional de Contabilidade de Minas Gerais.</a:t>
            </a:r>
          </a:p>
          <a:p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  <a:p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6" name="AutoShape 5" descr="Resultado de imagem para rfb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205880"/>
            <a:ext cx="8229600" cy="1143000"/>
          </a:xfrm>
        </p:spPr>
        <p:txBody>
          <a:bodyPr/>
          <a:lstStyle/>
          <a:p>
            <a:r>
              <a:rPr lang="pt-BR" b="1" dirty="0"/>
              <a:t>ANO CALENDÁRIO 2016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552" y="2636912"/>
            <a:ext cx="8229600" cy="388843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pt-BR" sz="2200" dirty="0"/>
              <a:t>Resultadas financeiro dos trabalhos realizados;</a:t>
            </a:r>
          </a:p>
          <a:p>
            <a:pPr>
              <a:lnSpc>
                <a:spcPct val="150000"/>
              </a:lnSpc>
            </a:pPr>
            <a:endParaRPr lang="pt-BR" sz="2200" dirty="0"/>
          </a:p>
          <a:p>
            <a:pPr>
              <a:lnSpc>
                <a:spcPct val="150000"/>
              </a:lnSpc>
            </a:pPr>
            <a:r>
              <a:rPr lang="pt-BR" sz="2200" dirty="0"/>
              <a:t>Procedimentos fiscais executados;</a:t>
            </a:r>
          </a:p>
          <a:p>
            <a:pPr>
              <a:lnSpc>
                <a:spcPct val="150000"/>
              </a:lnSpc>
            </a:pPr>
            <a:endParaRPr lang="pt-BR" sz="2200" dirty="0"/>
          </a:p>
          <a:p>
            <a:pPr>
              <a:lnSpc>
                <a:spcPct val="150000"/>
              </a:lnSpc>
            </a:pPr>
            <a:r>
              <a:rPr lang="pt-BR" sz="2200" dirty="0"/>
              <a:t>Resultado de operações especiais;</a:t>
            </a:r>
          </a:p>
          <a:p>
            <a:pPr>
              <a:lnSpc>
                <a:spcPct val="150000"/>
              </a:lnSpc>
            </a:pPr>
            <a:endParaRPr lang="pt-BR" sz="2200" dirty="0"/>
          </a:p>
        </p:txBody>
      </p:sp>
    </p:spTree>
    <p:extLst>
      <p:ext uri="{BB962C8B-B14F-4D97-AF65-F5344CB8AC3E}">
        <p14:creationId xmlns:p14="http://schemas.microsoft.com/office/powerpoint/2010/main" val="10593473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143000"/>
          </a:xfrm>
        </p:spPr>
        <p:txBody>
          <a:bodyPr/>
          <a:lstStyle/>
          <a:p>
            <a:r>
              <a:rPr lang="pt-BR" b="1" dirty="0"/>
              <a:t>ANO CALENDÁRIO 2017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2420888"/>
            <a:ext cx="8229600" cy="403244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pt-BR" sz="2200" dirty="0"/>
              <a:t>Planejamento para 2017;</a:t>
            </a:r>
          </a:p>
          <a:p>
            <a:endParaRPr lang="pt-BR" sz="2200" dirty="0"/>
          </a:p>
          <a:p>
            <a:endParaRPr lang="pt-BR" sz="2200" dirty="0"/>
          </a:p>
          <a:p>
            <a:r>
              <a:rPr lang="pt-BR" sz="2200" dirty="0"/>
              <a:t>SPED– Sistema Publico de Escrituração Digital;</a:t>
            </a:r>
          </a:p>
          <a:p>
            <a:endParaRPr lang="pt-BR" sz="2200" dirty="0"/>
          </a:p>
          <a:p>
            <a:endParaRPr lang="pt-BR" sz="2200" dirty="0"/>
          </a:p>
          <a:p>
            <a:r>
              <a:rPr lang="pt-BR" sz="2200" dirty="0"/>
              <a:t>Conformidade tributária;</a:t>
            </a:r>
          </a:p>
          <a:p>
            <a:endParaRPr lang="pt-BR" sz="2200" dirty="0"/>
          </a:p>
          <a:p>
            <a:endParaRPr lang="pt-BR" sz="2200" dirty="0"/>
          </a:p>
          <a:p>
            <a:r>
              <a:rPr lang="pt-BR" sz="2200" dirty="0"/>
              <a:t>Principais operações que serão objeto de fiscalização em 2017;</a:t>
            </a:r>
          </a:p>
          <a:p>
            <a:endParaRPr lang="pt-BR" sz="2200" dirty="0"/>
          </a:p>
          <a:p>
            <a:endParaRPr lang="pt-BR" sz="2200" dirty="0"/>
          </a:p>
          <a:p>
            <a:endParaRPr lang="pt-BR" sz="2200" dirty="0"/>
          </a:p>
        </p:txBody>
      </p:sp>
    </p:spTree>
    <p:extLst>
      <p:ext uri="{BB962C8B-B14F-4D97-AF65-F5344CB8AC3E}">
        <p14:creationId xmlns:p14="http://schemas.microsoft.com/office/powerpoint/2010/main" val="725578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68760"/>
            <a:ext cx="3816424" cy="5377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08937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1349896"/>
            <a:ext cx="8229600" cy="1143000"/>
          </a:xfrm>
        </p:spPr>
        <p:txBody>
          <a:bodyPr/>
          <a:lstStyle/>
          <a:p>
            <a:r>
              <a:rPr lang="pt-BR" b="1" dirty="0"/>
              <a:t>RESULTADOS EM 2016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pt-BR" sz="2200" b="1" dirty="0"/>
          </a:p>
          <a:p>
            <a:endParaRPr lang="pt-BR" sz="2200" b="1" dirty="0"/>
          </a:p>
          <a:p>
            <a:endParaRPr lang="pt-BR" sz="2200" b="1" dirty="0"/>
          </a:p>
          <a:p>
            <a:r>
              <a:rPr lang="pt-BR" sz="2200" b="1" dirty="0"/>
              <a:t>Resultado Financeiro das autuações </a:t>
            </a:r>
            <a:endParaRPr dirty="0"/>
          </a:p>
          <a:p>
            <a:pPr>
              <a:buNone/>
            </a:pPr>
            <a:endParaRPr lang="pt-BR" sz="2200" dirty="0"/>
          </a:p>
          <a:p>
            <a:pPr marL="376555" indent="0">
              <a:buNone/>
            </a:pPr>
            <a:r>
              <a:rPr lang="pt-BR" sz="2200" dirty="0"/>
              <a:t>	Estimativa: R$155,4 bilhões</a:t>
            </a:r>
          </a:p>
          <a:p>
            <a:pPr marL="376555" indent="0">
              <a:buNone/>
            </a:pPr>
            <a:endParaRPr lang="pt-BR" sz="2200" dirty="0"/>
          </a:p>
          <a:p>
            <a:pPr marL="376555" indent="0">
              <a:buNone/>
            </a:pPr>
            <a:r>
              <a:rPr lang="pt-BR" sz="2200" dirty="0"/>
              <a:t>	Realizado: R$121,66 bilhões</a:t>
            </a:r>
          </a:p>
          <a:p>
            <a:pPr marL="376555" indent="0">
              <a:buNone/>
            </a:pPr>
            <a:endParaRPr lang="pt-BR" sz="2200" dirty="0"/>
          </a:p>
          <a:p>
            <a:pPr marL="376555" indent="0">
              <a:buNone/>
            </a:pPr>
            <a:r>
              <a:rPr lang="pt-BR" sz="2200" dirty="0"/>
              <a:t>	6,2% menor do que 2015 (R$129,73 bilhões)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1143000"/>
          </a:xfrm>
        </p:spPr>
        <p:txBody>
          <a:bodyPr>
            <a:normAutofit/>
          </a:bodyPr>
          <a:lstStyle/>
          <a:p>
            <a:r>
              <a:rPr lang="pt-BR" dirty="0"/>
              <a:t>Procedimentos Fiscais executados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552" y="2204864"/>
            <a:ext cx="8229600" cy="4176464"/>
          </a:xfrm>
        </p:spPr>
        <p:txBody>
          <a:bodyPr>
            <a:noAutofit/>
          </a:bodyPr>
          <a:lstStyle/>
          <a:p>
            <a:pPr algn="just">
              <a:lnSpc>
                <a:spcPct val="170000"/>
              </a:lnSpc>
            </a:pPr>
            <a:r>
              <a:rPr lang="pt-BR" sz="2200" b="1" dirty="0"/>
              <a:t>Auditorias Externas: </a:t>
            </a:r>
          </a:p>
          <a:p>
            <a:pPr algn="just">
              <a:lnSpc>
                <a:spcPct val="170000"/>
              </a:lnSpc>
              <a:buNone/>
            </a:pPr>
            <a:r>
              <a:rPr lang="pt-BR" sz="2200" dirty="0"/>
              <a:t>             9.240 procedimentos</a:t>
            </a:r>
          </a:p>
          <a:p>
            <a:pPr algn="just">
              <a:lnSpc>
                <a:spcPct val="170000"/>
              </a:lnSpc>
              <a:buNone/>
            </a:pPr>
            <a:r>
              <a:rPr lang="pt-BR" sz="2200" dirty="0"/>
              <a:t>             R$117,23 bilhões</a:t>
            </a:r>
          </a:p>
          <a:p>
            <a:pPr algn="just">
              <a:lnSpc>
                <a:spcPct val="170000"/>
              </a:lnSpc>
              <a:buNone/>
            </a:pPr>
            <a:endParaRPr lang="pt-BR" sz="1000" dirty="0"/>
          </a:p>
          <a:p>
            <a:pPr algn="just">
              <a:lnSpc>
                <a:spcPct val="170000"/>
              </a:lnSpc>
            </a:pPr>
            <a:r>
              <a:rPr lang="pt-BR" sz="2200" b="1" dirty="0"/>
              <a:t>Revisão de declarações:</a:t>
            </a:r>
          </a:p>
          <a:p>
            <a:pPr algn="just">
              <a:lnSpc>
                <a:spcPct val="170000"/>
              </a:lnSpc>
              <a:buNone/>
            </a:pPr>
            <a:r>
              <a:rPr lang="pt-BR" sz="2200" dirty="0"/>
              <a:t>             336.701 procedimentos</a:t>
            </a:r>
          </a:p>
          <a:p>
            <a:pPr algn="just">
              <a:lnSpc>
                <a:spcPct val="170000"/>
              </a:lnSpc>
              <a:buNone/>
            </a:pPr>
            <a:r>
              <a:rPr lang="pt-BR" sz="2200" dirty="0"/>
              <a:t>             R$4.428 bilhões</a:t>
            </a:r>
          </a:p>
          <a:p>
            <a:pPr algn="just">
              <a:lnSpc>
                <a:spcPct val="170000"/>
              </a:lnSpc>
              <a:buNone/>
            </a:pPr>
            <a:endParaRPr lang="pt-BR" sz="2200" dirty="0"/>
          </a:p>
          <a:p>
            <a:pPr algn="just">
              <a:lnSpc>
                <a:spcPct val="170000"/>
              </a:lnSpc>
            </a:pPr>
            <a:endParaRPr lang="pt-BR" sz="2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143000"/>
          </a:xfrm>
        </p:spPr>
        <p:txBody>
          <a:bodyPr>
            <a:normAutofit/>
          </a:bodyPr>
          <a:lstStyle/>
          <a:p>
            <a:r>
              <a:rPr lang="pt-BR" b="1" dirty="0"/>
              <a:t>Resultados de Operações Especiais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552" y="2348880"/>
            <a:ext cx="8229600" cy="367240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pt-BR" sz="2200" dirty="0"/>
              <a:t>Operação Lava Jato – R$10,7 bilhões em autuações</a:t>
            </a:r>
          </a:p>
          <a:p>
            <a:pPr>
              <a:lnSpc>
                <a:spcPct val="150000"/>
              </a:lnSpc>
            </a:pPr>
            <a:endParaRPr lang="pt-BR" sz="2200" dirty="0"/>
          </a:p>
          <a:p>
            <a:pPr>
              <a:lnSpc>
                <a:spcPct val="150000"/>
              </a:lnSpc>
            </a:pPr>
            <a:r>
              <a:rPr lang="pt-BR" sz="2200" dirty="0"/>
              <a:t>Intensa participação da Receita Federal em conjunto com o Ministério Público Federal e a Polícia Federal</a:t>
            </a:r>
          </a:p>
          <a:p>
            <a:pPr>
              <a:lnSpc>
                <a:spcPct val="150000"/>
              </a:lnSpc>
              <a:buNone/>
            </a:pPr>
            <a:endParaRPr lang="pt-BR" sz="2200" dirty="0"/>
          </a:p>
          <a:p>
            <a:pPr>
              <a:lnSpc>
                <a:spcPct val="150000"/>
              </a:lnSpc>
            </a:pPr>
            <a:r>
              <a:rPr lang="pt-BR" sz="2200" dirty="0"/>
              <a:t>Extração dos processos judiciais informações de 7.516 </a:t>
            </a:r>
            <a:r>
              <a:rPr lang="pt-BR" sz="2200" dirty="0" err="1"/>
              <a:t>CNPJ´</a:t>
            </a:r>
            <a:r>
              <a:rPr lang="pt-BR" sz="2200" dirty="0"/>
              <a:t>s e 6.071 </a:t>
            </a:r>
            <a:r>
              <a:rPr lang="pt-BR" sz="2200" dirty="0" err="1"/>
              <a:t>CPF´</a:t>
            </a:r>
            <a:r>
              <a:rPr lang="pt-BR" sz="2200" dirty="0"/>
              <a:t>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143000"/>
          </a:xfrm>
        </p:spPr>
        <p:txBody>
          <a:bodyPr/>
          <a:lstStyle/>
          <a:p>
            <a:r>
              <a:rPr lang="pt-BR" b="1" dirty="0"/>
              <a:t>Operação Lava Jato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552" y="2276872"/>
            <a:ext cx="8229600" cy="424847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t-BR" sz="2200" b="1" dirty="0"/>
              <a:t>Principais Infrações detectadas na operação Lava Jato:</a:t>
            </a:r>
          </a:p>
          <a:p>
            <a:pPr marL="1800000" indent="-720000">
              <a:lnSpc>
                <a:spcPct val="150000"/>
              </a:lnSpc>
            </a:pPr>
            <a:endParaRPr lang="pt-BR" sz="1000" dirty="0"/>
          </a:p>
          <a:p>
            <a:pPr marL="1800000" indent="-720000">
              <a:lnSpc>
                <a:spcPct val="150000"/>
              </a:lnSpc>
              <a:buAutoNum type="alphaLcParenR"/>
            </a:pPr>
            <a:r>
              <a:rPr lang="pt-BR" sz="2200" dirty="0"/>
              <a:t>Núcleo de empreiteiras (contratantes de serviços fictícios)</a:t>
            </a:r>
          </a:p>
          <a:p>
            <a:pPr marL="1800000" indent="-720000">
              <a:lnSpc>
                <a:spcPct val="150000"/>
              </a:lnSpc>
              <a:buAutoNum type="alphaLcParenR"/>
            </a:pPr>
            <a:endParaRPr lang="pt-BR" sz="1100" dirty="0"/>
          </a:p>
          <a:p>
            <a:pPr marL="1800000" indent="-720000">
              <a:lnSpc>
                <a:spcPct val="150000"/>
              </a:lnSpc>
              <a:buAutoNum type="alphaLcParenR"/>
            </a:pPr>
            <a:r>
              <a:rPr lang="pt-BR" sz="2200" dirty="0"/>
              <a:t>Núcleo de “</a:t>
            </a:r>
            <a:r>
              <a:rPr lang="pt-BR" sz="2200" dirty="0" err="1"/>
              <a:t>noteiras</a:t>
            </a:r>
            <a:r>
              <a:rPr lang="pt-BR" sz="2200" dirty="0"/>
              <a:t>” (prestadoras de serviços fictícios)</a:t>
            </a:r>
          </a:p>
          <a:p>
            <a:pPr marL="1800000" indent="-720000">
              <a:lnSpc>
                <a:spcPct val="150000"/>
              </a:lnSpc>
              <a:buAutoNum type="alphaLcParenR"/>
            </a:pPr>
            <a:endParaRPr lang="pt-BR" sz="1100" dirty="0"/>
          </a:p>
          <a:p>
            <a:pPr marL="1800000" indent="-720000">
              <a:lnSpc>
                <a:spcPct val="150000"/>
              </a:lnSpc>
              <a:buAutoNum type="alphaLcParenR"/>
            </a:pPr>
            <a:r>
              <a:rPr lang="pt-BR" sz="2200" dirty="0"/>
              <a:t>Núcleo de ex-diretores ou políticos (empresas de consultorias / passagem para fluxo de dinheiro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1124744"/>
            <a:ext cx="8229600" cy="1143000"/>
          </a:xfrm>
        </p:spPr>
        <p:txBody>
          <a:bodyPr/>
          <a:lstStyle/>
          <a:p>
            <a:r>
              <a:rPr lang="pt-BR" b="1" dirty="0"/>
              <a:t>Planejamento para 2017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4176464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pt-BR" sz="2200" dirty="0"/>
              <a:t>Expectativa de lançamento em 2017 com autuações (lançamento de ofício) é de R$143,4 bilhões</a:t>
            </a: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pt-BR" sz="2200" dirty="0"/>
              <a:t>Estão na mira do Fisco 14.308 contribuintes com indícios de irregularidades</a:t>
            </a: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pt-BR" sz="2200" dirty="0"/>
              <a:t>Prioridade na busca de ilícitos praticados por pessoas jurídicas de grande porte e pessoas físicas detentoras de elevado patrimônio ou renda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pt-BR" sz="22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11247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t-BR" b="1" dirty="0"/>
              <a:t>SPED – Sistema Público de Escrituração Digital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2492896"/>
            <a:ext cx="8229600" cy="410445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</a:pPr>
            <a:r>
              <a:rPr lang="pt-BR" sz="2200" b="1" dirty="0"/>
              <a:t>e-Social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pt-BR" sz="2200" dirty="0"/>
              <a:t>    Desenvolvimento do Módulo Completo destinado aos empregadores de maior porte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pt-BR" sz="2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</a:pPr>
            <a:r>
              <a:rPr lang="pt-BR" sz="2200" b="1" dirty="0"/>
              <a:t>Nota Fiscal de Serviços Eletrônica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pt-BR" sz="2200" dirty="0"/>
              <a:t>	Construção de um modelo nacional de Nota Fiscal de Serviços Eletrônica (</a:t>
            </a:r>
            <a:r>
              <a:rPr lang="pt-BR" sz="2200" dirty="0" err="1"/>
              <a:t>NFS-e</a:t>
            </a:r>
            <a:r>
              <a:rPr lang="pt-BR" sz="2200" dirty="0"/>
              <a:t>)</a:t>
            </a:r>
          </a:p>
          <a:p>
            <a:pPr>
              <a:lnSpc>
                <a:spcPct val="160000"/>
              </a:lnSpc>
              <a:spcBef>
                <a:spcPts val="0"/>
              </a:spcBef>
              <a:buNone/>
            </a:pPr>
            <a:endParaRPr lang="pt-BR" sz="22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1133872"/>
            <a:ext cx="8229600" cy="1143000"/>
          </a:xfrm>
        </p:spPr>
        <p:txBody>
          <a:bodyPr>
            <a:normAutofit/>
          </a:bodyPr>
          <a:lstStyle/>
          <a:p>
            <a:r>
              <a:rPr lang="pt-BR" b="1" dirty="0"/>
              <a:t>Conformidade Tributária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2420888"/>
            <a:ext cx="8229600" cy="396044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pt-BR" sz="2200" b="1" dirty="0"/>
              <a:t>Monitoramento dos maiores contribuintes</a:t>
            </a:r>
          </a:p>
          <a:p>
            <a:pPr algn="just">
              <a:spcBef>
                <a:spcPts val="0"/>
              </a:spcBef>
              <a:buNone/>
            </a:pPr>
            <a:r>
              <a:rPr lang="pt-BR" sz="2200" dirty="0"/>
              <a:t>	</a:t>
            </a:r>
          </a:p>
          <a:p>
            <a:pPr marL="720000" algn="just">
              <a:lnSpc>
                <a:spcPct val="150000"/>
              </a:lnSpc>
              <a:buNone/>
            </a:pPr>
            <a:r>
              <a:rPr lang="pt-BR" sz="2200" dirty="0"/>
              <a:t>	Serão monitoradas 8.885 pessoas jurídicas e 5.096 pessoas físicas, sob acompanhamento diferenciado. Representam 61% da arrecadação das receitas administradas pela RFB.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95536" y="836712"/>
            <a:ext cx="8132440" cy="147002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pt-BR" b="1" dirty="0"/>
              <a:t>Membros do GT - Tributário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27584" y="2348880"/>
            <a:ext cx="7632848" cy="4248472"/>
          </a:xfrm>
        </p:spPr>
        <p:txBody>
          <a:bodyPr>
            <a:normAutofit fontScale="62500" lnSpcReduction="20000"/>
          </a:bodyPr>
          <a:lstStyle/>
          <a:p>
            <a:pPr marL="457200" indent="-457200" algn="l">
              <a:buFont typeface="Wingdings" pitchFamily="2" charset="2"/>
              <a:buChar char="§"/>
            </a:pPr>
            <a:r>
              <a:rPr lang="pt-BR" dirty="0">
                <a:solidFill>
                  <a:schemeClr val="tx1"/>
                </a:solidFill>
              </a:rPr>
              <a:t>Regina Gomes dos Santos;</a:t>
            </a:r>
          </a:p>
          <a:p>
            <a:pPr marL="457200" indent="-457200" algn="l">
              <a:buFont typeface="Wingdings" pitchFamily="2" charset="2"/>
              <a:buChar char="§"/>
            </a:pPr>
            <a:r>
              <a:rPr lang="pt-BR" dirty="0">
                <a:solidFill>
                  <a:schemeClr val="tx1"/>
                </a:solidFill>
              </a:rPr>
              <a:t>Lucineia Lopes Bahia Ribeiro;</a:t>
            </a:r>
          </a:p>
          <a:p>
            <a:pPr marL="457200" indent="-457200" algn="l">
              <a:buFont typeface="Wingdings" pitchFamily="2" charset="2"/>
              <a:buChar char="§"/>
            </a:pPr>
            <a:r>
              <a:rPr lang="pt-BR" dirty="0" err="1">
                <a:solidFill>
                  <a:schemeClr val="tx1"/>
                </a:solidFill>
              </a:rPr>
              <a:t>Edmarcos</a:t>
            </a:r>
            <a:r>
              <a:rPr lang="pt-BR" dirty="0">
                <a:solidFill>
                  <a:schemeClr val="tx1"/>
                </a:solidFill>
              </a:rPr>
              <a:t> Braga dos Santos;</a:t>
            </a:r>
          </a:p>
          <a:p>
            <a:pPr marL="457200" indent="-457200" algn="l">
              <a:buFont typeface="Wingdings" pitchFamily="2" charset="2"/>
              <a:buChar char="§"/>
            </a:pPr>
            <a:r>
              <a:rPr lang="pt-BR" dirty="0" err="1">
                <a:solidFill>
                  <a:schemeClr val="tx1"/>
                </a:solidFill>
              </a:rPr>
              <a:t>Filemon</a:t>
            </a:r>
            <a:r>
              <a:rPr lang="pt-BR" dirty="0">
                <a:solidFill>
                  <a:schemeClr val="tx1"/>
                </a:solidFill>
              </a:rPr>
              <a:t> Augusto Assunção de Oliveira;</a:t>
            </a:r>
          </a:p>
          <a:p>
            <a:pPr marL="457200" indent="-457200" algn="l">
              <a:buFont typeface="Wingdings" pitchFamily="2" charset="2"/>
              <a:buChar char="§"/>
            </a:pPr>
            <a:r>
              <a:rPr lang="pt-BR" dirty="0">
                <a:solidFill>
                  <a:schemeClr val="tx1"/>
                </a:solidFill>
              </a:rPr>
              <a:t>Gideão José Pinto Oliveira;</a:t>
            </a:r>
          </a:p>
          <a:p>
            <a:pPr marL="457200" indent="-457200" algn="l">
              <a:buFont typeface="Wingdings" pitchFamily="2" charset="2"/>
              <a:buChar char="§"/>
            </a:pPr>
            <a:r>
              <a:rPr lang="pt-BR" dirty="0">
                <a:solidFill>
                  <a:schemeClr val="tx1"/>
                </a:solidFill>
              </a:rPr>
              <a:t>Ivaldo Pereira de Oliveira;</a:t>
            </a:r>
          </a:p>
          <a:p>
            <a:pPr marL="457200" indent="-457200" algn="l">
              <a:buFont typeface="Wingdings" pitchFamily="2" charset="2"/>
              <a:buChar char="§"/>
            </a:pPr>
            <a:r>
              <a:rPr lang="pt-BR" dirty="0">
                <a:solidFill>
                  <a:schemeClr val="tx1"/>
                </a:solidFill>
              </a:rPr>
              <a:t>Joaquim Pedro de Oliveira;</a:t>
            </a:r>
          </a:p>
          <a:p>
            <a:pPr marL="457200" indent="-457200" algn="l">
              <a:buFont typeface="Wingdings" pitchFamily="2" charset="2"/>
              <a:buChar char="§"/>
            </a:pPr>
            <a:r>
              <a:rPr lang="pt-BR" dirty="0">
                <a:solidFill>
                  <a:schemeClr val="tx1"/>
                </a:solidFill>
              </a:rPr>
              <a:t>Magna </a:t>
            </a:r>
            <a:r>
              <a:rPr lang="pt-BR" dirty="0" err="1">
                <a:solidFill>
                  <a:schemeClr val="tx1"/>
                </a:solidFill>
              </a:rPr>
              <a:t>Lenise</a:t>
            </a:r>
            <a:r>
              <a:rPr lang="pt-BR" dirty="0">
                <a:solidFill>
                  <a:schemeClr val="tx1"/>
                </a:solidFill>
              </a:rPr>
              <a:t> Flores da Mota Ayres;</a:t>
            </a:r>
          </a:p>
          <a:p>
            <a:pPr marL="457200" indent="-457200" algn="l">
              <a:buFont typeface="Wingdings" pitchFamily="2" charset="2"/>
              <a:buChar char="§"/>
            </a:pPr>
            <a:r>
              <a:rPr lang="pt-BR" dirty="0">
                <a:solidFill>
                  <a:schemeClr val="tx1"/>
                </a:solidFill>
              </a:rPr>
              <a:t>Ricardo Dias Rocha;</a:t>
            </a:r>
          </a:p>
          <a:p>
            <a:pPr marL="457200" indent="-457200" algn="l">
              <a:buFont typeface="Wingdings" pitchFamily="2" charset="2"/>
              <a:buChar char="§"/>
            </a:pPr>
            <a:r>
              <a:rPr lang="pt-BR" dirty="0">
                <a:solidFill>
                  <a:schemeClr val="tx1"/>
                </a:solidFill>
              </a:rPr>
              <a:t>Ruy Gomes da Silva Filho;</a:t>
            </a:r>
          </a:p>
          <a:p>
            <a:pPr marL="457200" indent="-457200" algn="l">
              <a:buFont typeface="Wingdings" pitchFamily="2" charset="2"/>
              <a:buChar char="§"/>
            </a:pPr>
            <a:r>
              <a:rPr lang="pt-BR" dirty="0">
                <a:solidFill>
                  <a:schemeClr val="tx1"/>
                </a:solidFill>
              </a:rPr>
              <a:t>Sebastião </a:t>
            </a:r>
            <a:r>
              <a:rPr lang="pt-BR" dirty="0" err="1">
                <a:solidFill>
                  <a:schemeClr val="tx1"/>
                </a:solidFill>
              </a:rPr>
              <a:t>Cruvinel</a:t>
            </a:r>
            <a:r>
              <a:rPr lang="pt-BR" dirty="0">
                <a:solidFill>
                  <a:schemeClr val="tx1"/>
                </a:solidFill>
              </a:rPr>
              <a:t> Fonseca;</a:t>
            </a:r>
          </a:p>
          <a:p>
            <a:pPr marL="457200" indent="-457200" algn="l">
              <a:buFont typeface="Wingdings" pitchFamily="2" charset="2"/>
              <a:buChar char="§"/>
            </a:pPr>
            <a:r>
              <a:rPr lang="pt-BR" dirty="0">
                <a:solidFill>
                  <a:schemeClr val="tx1"/>
                </a:solidFill>
              </a:rPr>
              <a:t>Thales Pereira Cardoso;</a:t>
            </a:r>
          </a:p>
          <a:p>
            <a:pPr marL="457200" indent="-457200" algn="l">
              <a:buFont typeface="Wingdings" pitchFamily="2" charset="2"/>
              <a:buChar char="§"/>
            </a:pPr>
            <a:r>
              <a:rPr lang="pt-BR" dirty="0">
                <a:solidFill>
                  <a:schemeClr val="tx1"/>
                </a:solidFill>
              </a:rPr>
              <a:t>Valmir Rodrigues da Silva.</a:t>
            </a:r>
          </a:p>
        </p:txBody>
      </p:sp>
    </p:spTree>
    <p:extLst>
      <p:ext uri="{BB962C8B-B14F-4D97-AF65-F5344CB8AC3E}">
        <p14:creationId xmlns:p14="http://schemas.microsoft.com/office/powerpoint/2010/main" val="14317291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74848" y="1124744"/>
            <a:ext cx="8229600" cy="1143000"/>
          </a:xfrm>
        </p:spPr>
        <p:txBody>
          <a:bodyPr/>
          <a:lstStyle/>
          <a:p>
            <a:r>
              <a:rPr lang="pt-BR" b="1" dirty="0"/>
              <a:t>Conformidade Tributária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403244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t-BR" sz="2200" b="1" dirty="0"/>
              <a:t>Optantes pelo Simples Nacional</a:t>
            </a:r>
          </a:p>
          <a:p>
            <a:pPr>
              <a:lnSpc>
                <a:spcPct val="150000"/>
              </a:lnSpc>
              <a:buNone/>
            </a:pPr>
            <a:r>
              <a:rPr lang="pt-BR" sz="2200" dirty="0"/>
              <a:t>	</a:t>
            </a:r>
          </a:p>
          <a:p>
            <a:pPr marL="720000" algn="just">
              <a:lnSpc>
                <a:spcPct val="150000"/>
              </a:lnSpc>
              <a:buNone/>
            </a:pPr>
            <a:r>
              <a:rPr lang="pt-BR" sz="2200" dirty="0"/>
              <a:t>	Alerta do Simples Nacional 4. Prevê a publicação dos comunicados no primeiro quadrimestre de 2017, para fase de </a:t>
            </a:r>
            <a:r>
              <a:rPr lang="pt-BR" sz="2200" dirty="0" err="1"/>
              <a:t>autorregularização</a:t>
            </a:r>
            <a:r>
              <a:rPr lang="pt-BR" sz="2200" dirty="0"/>
              <a:t>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1143000"/>
          </a:xfrm>
        </p:spPr>
        <p:txBody>
          <a:bodyPr/>
          <a:lstStyle/>
          <a:p>
            <a:r>
              <a:rPr lang="pt-BR" b="1" dirty="0"/>
              <a:t>Conformidade Tributária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552" y="2348880"/>
            <a:ext cx="8229600" cy="367240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pt-BR" sz="2200" b="1" dirty="0"/>
              <a:t>Demais Pessoas Jurídicas</a:t>
            </a:r>
          </a:p>
          <a:p>
            <a:pPr marL="720000">
              <a:lnSpc>
                <a:spcPct val="150000"/>
              </a:lnSpc>
              <a:buNone/>
            </a:pPr>
            <a:r>
              <a:rPr lang="pt-BR" sz="2200" dirty="0"/>
              <a:t>	A Fiscalização emitirá diversos alertas de indícios de infrações, destacando-se os relativos à contribuição previdenciária</a:t>
            </a:r>
          </a:p>
          <a:p>
            <a:pPr>
              <a:lnSpc>
                <a:spcPct val="150000"/>
              </a:lnSpc>
              <a:buNone/>
            </a:pPr>
            <a:endParaRPr lang="pt-BR" sz="2200" dirty="0"/>
          </a:p>
          <a:p>
            <a:pPr>
              <a:lnSpc>
                <a:spcPct val="150000"/>
              </a:lnSpc>
            </a:pPr>
            <a:r>
              <a:rPr lang="pt-BR" sz="2200" b="1" dirty="0"/>
              <a:t>Pessoas Físicas</a:t>
            </a:r>
          </a:p>
          <a:p>
            <a:pPr marL="720000">
              <a:lnSpc>
                <a:spcPct val="150000"/>
              </a:lnSpc>
              <a:buNone/>
            </a:pPr>
            <a:r>
              <a:rPr lang="pt-BR" sz="2200" dirty="0"/>
              <a:t>	Inconsistências verificadas pela “Malha Fina” das declarações de Imposto de Renda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1338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t-BR" b="1" dirty="0"/>
              <a:t>Principais Operações que serão objeto de fiscalização em 2017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552" y="2492896"/>
            <a:ext cx="8229600" cy="403244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t-BR" sz="2200" dirty="0"/>
              <a:t>Planejamentos Tributários vinculados a eventos de reorganização societária com geração de ativos amortizáveis</a:t>
            </a:r>
          </a:p>
          <a:p>
            <a:pPr>
              <a:lnSpc>
                <a:spcPct val="150000"/>
              </a:lnSpc>
            </a:pPr>
            <a:endParaRPr lang="pt-BR" sz="2200" dirty="0"/>
          </a:p>
          <a:p>
            <a:pPr>
              <a:lnSpc>
                <a:spcPct val="150000"/>
              </a:lnSpc>
            </a:pPr>
            <a:r>
              <a:rPr lang="pt-BR" sz="2200" dirty="0"/>
              <a:t>Planejamentos Tributários envolvendo fundos de investimentos em participações</a:t>
            </a:r>
          </a:p>
          <a:p>
            <a:pPr>
              <a:lnSpc>
                <a:spcPct val="150000"/>
              </a:lnSpc>
            </a:pPr>
            <a:endParaRPr lang="pt-BR" sz="2200" dirty="0"/>
          </a:p>
          <a:p>
            <a:pPr>
              <a:lnSpc>
                <a:spcPct val="150000"/>
              </a:lnSpc>
            </a:pPr>
            <a:r>
              <a:rPr lang="pt-BR" sz="2200" dirty="0"/>
              <a:t>Sonegação envolvendo distribuição isenta de lucros</a:t>
            </a:r>
          </a:p>
          <a:p>
            <a:pPr>
              <a:lnSpc>
                <a:spcPct val="150000"/>
              </a:lnSpc>
              <a:buNone/>
            </a:pPr>
            <a:endParaRPr lang="pt-BR" sz="2200" dirty="0"/>
          </a:p>
          <a:p>
            <a:pPr>
              <a:lnSpc>
                <a:spcPct val="150000"/>
              </a:lnSpc>
              <a:buNone/>
            </a:pPr>
            <a:endParaRPr lang="pt-BR" sz="22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143000"/>
          </a:xfrm>
        </p:spPr>
        <p:txBody>
          <a:bodyPr>
            <a:noAutofit/>
          </a:bodyPr>
          <a:lstStyle/>
          <a:p>
            <a:r>
              <a:rPr lang="pt-BR" b="1" dirty="0"/>
              <a:t>Principais Operações que serão objeto de fiscalização em 2017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552" y="2492896"/>
            <a:ext cx="8229600" cy="4032448"/>
          </a:xfrm>
        </p:spPr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pt-BR" sz="2200" dirty="0"/>
              <a:t>Evasão nos setores de cigarros, bebidas e combustíveis;</a:t>
            </a:r>
          </a:p>
          <a:p>
            <a:pPr algn="just">
              <a:lnSpc>
                <a:spcPct val="150000"/>
              </a:lnSpc>
              <a:buNone/>
            </a:pPr>
            <a:endParaRPr lang="pt-BR" sz="2200" dirty="0"/>
          </a:p>
          <a:p>
            <a:pPr algn="just">
              <a:lnSpc>
                <a:spcPct val="150000"/>
              </a:lnSpc>
            </a:pPr>
            <a:r>
              <a:rPr lang="pt-BR" sz="2200" dirty="0"/>
              <a:t>Planejamento tributário envolvendo direitos de imagem dos profissionais;</a:t>
            </a:r>
          </a:p>
          <a:p>
            <a:pPr algn="just">
              <a:lnSpc>
                <a:spcPct val="150000"/>
              </a:lnSpc>
            </a:pPr>
            <a:endParaRPr lang="pt-BR" sz="2200" dirty="0"/>
          </a:p>
          <a:p>
            <a:pPr algn="just">
              <a:lnSpc>
                <a:spcPct val="150000"/>
              </a:lnSpc>
            </a:pPr>
            <a:r>
              <a:rPr lang="pt-BR" sz="2200" dirty="0"/>
              <a:t>Omissão no recolhimento de contribuição previdenciária;</a:t>
            </a:r>
          </a:p>
          <a:p>
            <a:pPr algn="just">
              <a:lnSpc>
                <a:spcPct val="150000"/>
              </a:lnSpc>
            </a:pPr>
            <a:endParaRPr lang="pt-BR" sz="2200" dirty="0"/>
          </a:p>
          <a:p>
            <a:pPr algn="just">
              <a:lnSpc>
                <a:spcPct val="150000"/>
              </a:lnSpc>
            </a:pPr>
            <a:r>
              <a:rPr lang="pt-BR" sz="2200" dirty="0"/>
              <a:t>Falta de recolhimento de carnê-leão por profissionais liberais.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205880"/>
            <a:ext cx="8229600" cy="1143000"/>
          </a:xfrm>
        </p:spPr>
        <p:txBody>
          <a:bodyPr>
            <a:noAutofit/>
          </a:bodyPr>
          <a:lstStyle/>
          <a:p>
            <a:r>
              <a:rPr lang="pt-BR" b="1" dirty="0"/>
              <a:t>Principais Operações que serão objeto de fiscalização em 2017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552" y="2924944"/>
            <a:ext cx="8229600" cy="2952328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pt-BR" sz="2200" dirty="0"/>
              <a:t>Omissão de receitas com base em </a:t>
            </a:r>
            <a:r>
              <a:rPr lang="pt-BR" sz="2200" dirty="0" err="1"/>
              <a:t>NF-e</a:t>
            </a:r>
            <a:endParaRPr lang="pt-BR" sz="2200" dirty="0"/>
          </a:p>
          <a:p>
            <a:pPr algn="just">
              <a:lnSpc>
                <a:spcPct val="150000"/>
              </a:lnSpc>
              <a:buNone/>
            </a:pPr>
            <a:endParaRPr lang="pt-BR" sz="2200" dirty="0"/>
          </a:p>
          <a:p>
            <a:pPr algn="just">
              <a:lnSpc>
                <a:spcPct val="150000"/>
              </a:lnSpc>
            </a:pPr>
            <a:r>
              <a:rPr lang="pt-BR" sz="2200" dirty="0"/>
              <a:t>Omissão de receitas a partir de indícios de movimentação financeira incompatível</a:t>
            </a:r>
          </a:p>
          <a:p>
            <a:pPr algn="just">
              <a:lnSpc>
                <a:spcPct val="150000"/>
              </a:lnSpc>
            </a:pPr>
            <a:endParaRPr lang="pt-BR" sz="22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2780928"/>
            <a:ext cx="8229600" cy="1143000"/>
          </a:xfrm>
        </p:spPr>
        <p:txBody>
          <a:bodyPr>
            <a:normAutofit/>
          </a:bodyPr>
          <a:lstStyle/>
          <a:p>
            <a:r>
              <a:rPr lang="pt-BR" sz="5000" b="1" dirty="0"/>
              <a:t>Muito obrigado!</a:t>
            </a:r>
          </a:p>
        </p:txBody>
      </p:sp>
    </p:spTree>
    <p:extLst>
      <p:ext uri="{BB962C8B-B14F-4D97-AF65-F5344CB8AC3E}">
        <p14:creationId xmlns:p14="http://schemas.microsoft.com/office/powerpoint/2010/main" val="14323068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1143000"/>
          </a:xfrm>
        </p:spPr>
        <p:txBody>
          <a:bodyPr/>
          <a:lstStyle/>
          <a:p>
            <a:r>
              <a:rPr lang="pt-BR" b="1" dirty="0"/>
              <a:t>Palestrantes:</a:t>
            </a:r>
          </a:p>
        </p:txBody>
      </p:sp>
      <p:sp>
        <p:nvSpPr>
          <p:cNvPr id="4" name="Espaço Reservado para Conteúdo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pt-BR" dirty="0"/>
          </a:p>
          <a:p>
            <a:endParaRPr lang="pt-BR" dirty="0"/>
          </a:p>
          <a:p>
            <a:pPr marL="0" indent="0" algn="ctr">
              <a:buNone/>
            </a:pPr>
            <a:r>
              <a:rPr lang="pt-BR" sz="2200" dirty="0"/>
              <a:t>Ricardo Dias Rocha</a:t>
            </a:r>
          </a:p>
          <a:p>
            <a:pPr marL="0" indent="0" algn="ctr">
              <a:buNone/>
            </a:pPr>
            <a:endParaRPr lang="pt-BR" sz="2200" dirty="0"/>
          </a:p>
          <a:p>
            <a:pPr marL="0" indent="0" algn="ctr">
              <a:buNone/>
            </a:pPr>
            <a:r>
              <a:rPr lang="pt-BR" sz="2200" dirty="0"/>
              <a:t>Thales</a:t>
            </a:r>
            <a:r>
              <a:rPr lang="pt-BR" sz="2200" dirty="0">
                <a:solidFill>
                  <a:schemeClr val="tx1"/>
                </a:solidFill>
              </a:rPr>
              <a:t> Pereira Cardoso;</a:t>
            </a:r>
            <a:endParaRPr sz="2200"/>
          </a:p>
          <a:p>
            <a:pPr marL="0" indent="0">
              <a:buNone/>
            </a:pPr>
            <a:endParaRPr lang="pt-BR" sz="2200" dirty="0"/>
          </a:p>
        </p:txBody>
      </p:sp>
    </p:spTree>
    <p:extLst>
      <p:ext uri="{BB962C8B-B14F-4D97-AF65-F5344CB8AC3E}">
        <p14:creationId xmlns:p14="http://schemas.microsoft.com/office/powerpoint/2010/main" val="837588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133872"/>
            <a:ext cx="8229600" cy="1143000"/>
          </a:xfrm>
        </p:spPr>
        <p:txBody>
          <a:bodyPr/>
          <a:lstStyle/>
          <a:p>
            <a:r>
              <a:rPr lang="pt-BR" b="1" dirty="0"/>
              <a:t>Objetivos do Trabalho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95536" y="2492896"/>
            <a:ext cx="8229600" cy="3960440"/>
          </a:xfrm>
        </p:spPr>
        <p:txBody>
          <a:bodyPr>
            <a:normAutofit fontScale="70000" lnSpcReduction="20000"/>
          </a:bodyPr>
          <a:lstStyle/>
          <a:p>
            <a:pPr algn="just">
              <a:lnSpc>
                <a:spcPct val="170000"/>
              </a:lnSpc>
            </a:pPr>
            <a:r>
              <a:rPr lang="pt-BR" dirty="0"/>
              <a:t>Apresentar os principais pontos elencados no Plano Anula de Fiscalização da RFB;</a:t>
            </a:r>
          </a:p>
          <a:p>
            <a:pPr algn="just">
              <a:lnSpc>
                <a:spcPct val="170000"/>
              </a:lnSpc>
            </a:pPr>
            <a:endParaRPr lang="pt-BR" dirty="0"/>
          </a:p>
          <a:p>
            <a:pPr algn="just">
              <a:lnSpc>
                <a:spcPct val="170000"/>
              </a:lnSpc>
            </a:pPr>
            <a:r>
              <a:rPr lang="pt-BR" dirty="0"/>
              <a:t>Transmitir a oportunidade de utilização desse relatório na conscientização dos empresários da importância do </a:t>
            </a:r>
            <a:r>
              <a:rPr lang="pt-BR" i="1" dirty="0" err="1"/>
              <a:t>clamplice</a:t>
            </a:r>
            <a:r>
              <a:rPr lang="pt-BR" dirty="0"/>
              <a:t> tributário nas empresas.</a:t>
            </a:r>
          </a:p>
          <a:p>
            <a:pPr marL="0" indent="0" algn="just">
              <a:buNone/>
            </a:pPr>
            <a:r>
              <a:rPr lang="pt-B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80618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ontec Contabilidade\Desktop\Ricardo Rocha\PALESTRA GT\Organograma-RFB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359" y="1114425"/>
            <a:ext cx="8874319" cy="5012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5746562" y="6296025"/>
            <a:ext cx="342757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t-BR" b="1" dirty="0"/>
              <a:t>Fonte:</a:t>
            </a:r>
            <a:r>
              <a:rPr lang="pt-BR" dirty="0"/>
              <a:t> Receita Federal do Brasil</a:t>
            </a:r>
          </a:p>
        </p:txBody>
      </p:sp>
    </p:spTree>
    <p:extLst>
      <p:ext uri="{BB962C8B-B14F-4D97-AF65-F5344CB8AC3E}">
        <p14:creationId xmlns:p14="http://schemas.microsoft.com/office/powerpoint/2010/main" val="3556758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205880"/>
            <a:ext cx="8229600" cy="1143000"/>
          </a:xfrm>
        </p:spPr>
        <p:txBody>
          <a:bodyPr>
            <a:noAutofit/>
          </a:bodyPr>
          <a:lstStyle/>
          <a:p>
            <a:r>
              <a:rPr lang="pt-BR" b="1" dirty="0"/>
              <a:t>Subsecretaria de Fiscalização - Sufis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2708920"/>
            <a:ext cx="8229600" cy="36004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pt-BR" sz="2200" dirty="0"/>
              <a:t>Coordenar e supervisionar as atividades de programação, de fiscalização e de acompanhamento econômico-tributário dos maiores contribuintes.</a:t>
            </a:r>
          </a:p>
          <a:p>
            <a:pPr algn="just">
              <a:lnSpc>
                <a:spcPct val="150000"/>
              </a:lnSpc>
            </a:pPr>
            <a:endParaRPr lang="pt-BR" sz="2200" dirty="0"/>
          </a:p>
          <a:p>
            <a:pPr algn="just">
              <a:lnSpc>
                <a:spcPct val="150000"/>
              </a:lnSpc>
            </a:pPr>
            <a:endParaRPr lang="pt-BR" sz="2200" dirty="0"/>
          </a:p>
          <a:p>
            <a:pPr algn="just">
              <a:lnSpc>
                <a:spcPct val="150000"/>
              </a:lnSpc>
            </a:pPr>
            <a:endParaRPr lang="pt-BR" sz="2200" dirty="0"/>
          </a:p>
          <a:p>
            <a:pPr algn="r">
              <a:buNone/>
            </a:pPr>
            <a:r>
              <a:rPr lang="pt-BR" sz="1000" cap="all" dirty="0"/>
              <a:t>Portaria MF n° 203, de 14 de Maio de 2012, Art. 105. Alterada pela Portaria RFB nº 1914, de 11 de abril de 2017.</a:t>
            </a:r>
            <a:endParaRPr sz="1000"/>
          </a:p>
          <a:p>
            <a:pPr marL="0" indent="0" algn="just">
              <a:lnSpc>
                <a:spcPct val="150000"/>
              </a:lnSpc>
              <a:buNone/>
            </a:pPr>
            <a:endParaRPr lang="pt-BR" sz="1000" cap="all" dirty="0"/>
          </a:p>
          <a:p>
            <a:pPr algn="just">
              <a:lnSpc>
                <a:spcPct val="150000"/>
              </a:lnSpc>
            </a:pPr>
            <a:endParaRPr lang="pt-BR" sz="2200" dirty="0"/>
          </a:p>
        </p:txBody>
      </p:sp>
    </p:spTree>
    <p:extLst>
      <p:ext uri="{BB962C8B-B14F-4D97-AF65-F5344CB8AC3E}">
        <p14:creationId xmlns:p14="http://schemas.microsoft.com/office/powerpoint/2010/main" val="2465039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133872"/>
            <a:ext cx="8229600" cy="1143000"/>
          </a:xfrm>
        </p:spPr>
        <p:txBody>
          <a:bodyPr>
            <a:noAutofit/>
          </a:bodyPr>
          <a:lstStyle/>
          <a:p>
            <a:r>
              <a:rPr lang="pt-BR" sz="4200" b="1" dirty="0"/>
              <a:t>Plano Anual de Fiscalização e objetivos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11188" y="2781300"/>
            <a:ext cx="8229600" cy="321726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just"/>
            <a:r>
              <a:rPr lang="pt-BR" sz="2200" dirty="0"/>
              <a:t>Resultados obtidos;</a:t>
            </a:r>
          </a:p>
          <a:p>
            <a:pPr algn="just"/>
            <a:endParaRPr lang="pt-BR" sz="2200" dirty="0"/>
          </a:p>
          <a:p>
            <a:pPr algn="just"/>
            <a:endParaRPr lang="pt-BR" sz="2200" dirty="0"/>
          </a:p>
          <a:p>
            <a:pPr algn="just"/>
            <a:r>
              <a:rPr lang="pt-BR" sz="2200" dirty="0"/>
              <a:t>Monitorar os grandes contribuintes;</a:t>
            </a:r>
            <a:endParaRPr dirty="0"/>
          </a:p>
          <a:p>
            <a:pPr algn="just"/>
            <a:endParaRPr lang="pt-BR" sz="2200" dirty="0"/>
          </a:p>
          <a:p>
            <a:pPr algn="just"/>
            <a:endParaRPr lang="pt-BR" sz="2200" dirty="0"/>
          </a:p>
          <a:p>
            <a:pPr algn="just"/>
            <a:r>
              <a:rPr lang="pt-BR" sz="2200" dirty="0"/>
              <a:t>Promover a conformidade tributária;</a:t>
            </a:r>
          </a:p>
          <a:p>
            <a:pPr algn="just"/>
            <a:endParaRPr lang="pt-BR" sz="2200" dirty="0"/>
          </a:p>
        </p:txBody>
      </p:sp>
    </p:spTree>
    <p:extLst>
      <p:ext uri="{BB962C8B-B14F-4D97-AF65-F5344CB8AC3E}">
        <p14:creationId xmlns:p14="http://schemas.microsoft.com/office/powerpoint/2010/main" val="2537078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t-BR" b="1" dirty="0"/>
              <a:t>Plano Anual de Fiscalização e objetivos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552" y="2420888"/>
            <a:ext cx="8229600" cy="3456384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just">
              <a:lnSpc>
                <a:spcPct val="170000"/>
              </a:lnSpc>
            </a:pPr>
            <a:r>
              <a:rPr lang="pt-BR" sz="2200" dirty="0"/>
              <a:t>Realizar pesquisa e seleção dos sujeitos passivos que serão fiscalizados;</a:t>
            </a:r>
          </a:p>
          <a:p>
            <a:pPr algn="just">
              <a:lnSpc>
                <a:spcPct val="170000"/>
              </a:lnSpc>
            </a:pPr>
            <a:endParaRPr lang="pt-BR" sz="2200" dirty="0"/>
          </a:p>
          <a:p>
            <a:pPr algn="just">
              <a:lnSpc>
                <a:spcPct val="170000"/>
              </a:lnSpc>
            </a:pPr>
            <a:r>
              <a:rPr lang="pt-BR" sz="2200" dirty="0"/>
              <a:t>Realizar a fiscalização, de natureza interna (revisão de declarações) ou externa (auditorias).</a:t>
            </a:r>
          </a:p>
          <a:p>
            <a:endParaRPr lang="pt-BR" sz="2200" dirty="0"/>
          </a:p>
        </p:txBody>
      </p:sp>
    </p:spTree>
    <p:extLst>
      <p:ext uri="{BB962C8B-B14F-4D97-AF65-F5344CB8AC3E}">
        <p14:creationId xmlns:p14="http://schemas.microsoft.com/office/powerpoint/2010/main" val="348272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143000"/>
          </a:xfrm>
        </p:spPr>
        <p:txBody>
          <a:bodyPr>
            <a:noAutofit/>
          </a:bodyPr>
          <a:lstStyle/>
          <a:p>
            <a:r>
              <a:rPr lang="pt-BR" sz="4200" b="1" dirty="0"/>
              <a:t>Objetivos das Operações de  Fiscalizações da RFB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552" y="2924944"/>
            <a:ext cx="8229600" cy="2736304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just" fontAlgn="base">
              <a:lnSpc>
                <a:spcPct val="150000"/>
              </a:lnSpc>
            </a:pPr>
            <a:r>
              <a:rPr lang="pt-BR" sz="2200" dirty="0"/>
              <a:t>Garantir a arrecadação necessária ao funcionamento do Estado;</a:t>
            </a:r>
          </a:p>
          <a:p>
            <a:pPr algn="just" fontAlgn="base">
              <a:lnSpc>
                <a:spcPct val="150000"/>
              </a:lnSpc>
            </a:pPr>
            <a:endParaRPr lang="pt-BR" sz="2200" dirty="0"/>
          </a:p>
          <a:p>
            <a:pPr algn="just" fontAlgn="base">
              <a:lnSpc>
                <a:spcPct val="150000"/>
              </a:lnSpc>
            </a:pPr>
            <a:r>
              <a:rPr lang="pt-BR" sz="2200" dirty="0"/>
              <a:t>Combater a sonegação fiscal e aos demais ilícitos tributários.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pt-BR" sz="2200" dirty="0"/>
          </a:p>
        </p:txBody>
      </p:sp>
    </p:spTree>
    <p:extLst>
      <p:ext uri="{BB962C8B-B14F-4D97-AF65-F5344CB8AC3E}">
        <p14:creationId xmlns:p14="http://schemas.microsoft.com/office/powerpoint/2010/main" val="2595128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29249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t-BR" sz="4900" b="1" dirty="0"/>
              <a:t>Conteúdo a ser abordado</a:t>
            </a:r>
            <a:br>
              <a:rPr lang="pt-BR" b="1" dirty="0"/>
            </a:b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72626622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</TotalTime>
  <Words>593</Words>
  <Application>Microsoft Office PowerPoint</Application>
  <PresentationFormat>Apresentação na tela (4:3)</PresentationFormat>
  <Paragraphs>154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26</vt:i4>
      </vt:variant>
    </vt:vector>
  </HeadingPairs>
  <TitlesOfParts>
    <vt:vector size="27" baseType="lpstr">
      <vt:lpstr>Tema do Office</vt:lpstr>
      <vt:lpstr>Plano Anual de Fiscalização 2017 - Receita Federal do Brasil</vt:lpstr>
      <vt:lpstr>Membros do GT - Tributário</vt:lpstr>
      <vt:lpstr>Objetivos do Trabalho</vt:lpstr>
      <vt:lpstr>Apresentação do PowerPoint</vt:lpstr>
      <vt:lpstr>Subsecretaria de Fiscalização - Sufis</vt:lpstr>
      <vt:lpstr>Plano Anual de Fiscalização e objetivos</vt:lpstr>
      <vt:lpstr>Plano Anual de Fiscalização e objetivos</vt:lpstr>
      <vt:lpstr>Objetivos das Operações de  Fiscalizações da RFB</vt:lpstr>
      <vt:lpstr>Conteúdo a ser abordado </vt:lpstr>
      <vt:lpstr>ANO CALENDÁRIO 2016 </vt:lpstr>
      <vt:lpstr>ANO CALENDÁRIO 2017</vt:lpstr>
      <vt:lpstr>Apresentação do PowerPoint</vt:lpstr>
      <vt:lpstr>RESULTADOS EM 2016</vt:lpstr>
      <vt:lpstr>Procedimentos Fiscais executados</vt:lpstr>
      <vt:lpstr>Resultados de Operações Especiais</vt:lpstr>
      <vt:lpstr>Operação Lava Jato</vt:lpstr>
      <vt:lpstr>Planejamento para 2017</vt:lpstr>
      <vt:lpstr>SPED – Sistema Público de Escrituração Digital</vt:lpstr>
      <vt:lpstr>Conformidade Tributária</vt:lpstr>
      <vt:lpstr>Conformidade Tributária</vt:lpstr>
      <vt:lpstr>Conformidade Tributária</vt:lpstr>
      <vt:lpstr>Principais Operações que serão objeto de fiscalização em 2017</vt:lpstr>
      <vt:lpstr>Principais Operações que serão objeto de fiscalização em 2017</vt:lpstr>
      <vt:lpstr>Principais Operações que serão objeto de fiscalização em 2017</vt:lpstr>
      <vt:lpstr>Muito obrigado!</vt:lpstr>
      <vt:lpstr>Palestrantes: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Plano Anual de Fiscalização 2017 Receita Federal do Brasil</dc:title>
  <dc:creator>usuario</dc:creator>
  <cp:lastModifiedBy>usuario</cp:lastModifiedBy>
  <cp:revision>32</cp:revision>
  <dcterms:created xsi:type="dcterms:W3CDTF">2017-09-21T00:54:34Z</dcterms:created>
  <dcterms:modified xsi:type="dcterms:W3CDTF">2017-09-26T03:10:55Z</dcterms:modified>
</cp:coreProperties>
</file>